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94" r:id="rId4"/>
    <p:sldId id="258" r:id="rId5"/>
    <p:sldId id="286" r:id="rId6"/>
    <p:sldId id="297" r:id="rId7"/>
    <p:sldId id="280" r:id="rId8"/>
    <p:sldId id="276" r:id="rId9"/>
    <p:sldId id="261" r:id="rId10"/>
    <p:sldId id="288" r:id="rId11"/>
    <p:sldId id="279" r:id="rId12"/>
    <p:sldId id="262" r:id="rId13"/>
    <p:sldId id="299" r:id="rId14"/>
    <p:sldId id="298" r:id="rId15"/>
    <p:sldId id="291" r:id="rId16"/>
    <p:sldId id="263" r:id="rId17"/>
    <p:sldId id="292" r:id="rId18"/>
    <p:sldId id="300" r:id="rId19"/>
    <p:sldId id="264" r:id="rId20"/>
    <p:sldId id="295" r:id="rId21"/>
    <p:sldId id="296" r:id="rId22"/>
    <p:sldId id="302" r:id="rId23"/>
    <p:sldId id="267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80462" autoAdjust="0"/>
  </p:normalViewPr>
  <p:slideViewPr>
    <p:cSldViewPr>
      <p:cViewPr varScale="1">
        <p:scale>
          <a:sx n="59" d="100"/>
          <a:sy n="59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E0DDA-0359-4F3F-A16F-63E61F095A2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99561-0C5C-4C64-B0D6-20BC2353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8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4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8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63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75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75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99561-0C5C-4C64-B0D6-20BC235395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7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7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6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4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6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A2AE-A0C0-4699-AB50-0F1860515F8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D4904-8402-49B2-BEC8-120D64D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4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nap.edu/readingroom/books/biomems/photo/jsteward.GIF&amp;imgrefurl=http://www.nap.edu/readingroom/books/biomems/jsteward.html&amp;h=322&amp;w=240&amp;sz=79&amp;hl=en&amp;start=6&amp;sig2=VCWcKOoVFifPsiK8y1ULyw&amp;um=1&amp;tbnid=_o3pW2DTKgheDM:&amp;tbnh=118&amp;tbnw=88&amp;ei=bFlkRtfXK8zCiwG4z6noBA&amp;prev=/images?q=Julian+Steward&amp;svnum=10&amp;um=1&amp;hl=en&amp;rls=com.microsoft:en-us:IE-SearchBox&amp;rlz=1I7GGL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History of </a:t>
            </a:r>
            <a:b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Anthropological Theory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77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Historical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Particularlism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All societies or cultures have their own unique history 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Rejects evolutionism, ranking of societies on scale of progress (Not </a:t>
            </a:r>
            <a:r>
              <a:rPr lang="en-US" u="sng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ulture, but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culture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s)</a:t>
            </a: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Emphasis on collecting data rather than theorizing</a:t>
            </a:r>
          </a:p>
          <a:p>
            <a:pPr>
              <a:lnSpc>
                <a:spcPct val="90000"/>
              </a:lnSpc>
            </a:pPr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Franz Boas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Franz Boas (1858 – 1942)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6624736" cy="50131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</a:rPr>
              <a:t>Father </a:t>
            </a:r>
            <a:r>
              <a:rPr lang="en-US" sz="2300" dirty="0">
                <a:solidFill>
                  <a:schemeClr val="accent3">
                    <a:lumMod val="75000"/>
                  </a:schemeClr>
                </a:solidFill>
              </a:rPr>
              <a:t>of American </a:t>
            </a: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</a:rPr>
              <a:t>Anthropology</a:t>
            </a:r>
            <a:endParaRPr lang="en-CA" sz="23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sz="23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solidFill>
                  <a:schemeClr val="accent3">
                    <a:lumMod val="75000"/>
                  </a:schemeClr>
                </a:solidFill>
              </a:rPr>
              <a:t>1888 - founded first anthropology department in the U.S.</a:t>
            </a:r>
          </a:p>
          <a:p>
            <a:pPr>
              <a:lnSpc>
                <a:spcPct val="80000"/>
              </a:lnSpc>
            </a:pPr>
            <a:endParaRPr lang="en-CA" sz="23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CA" sz="2300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CA" sz="2300" dirty="0" smtClean="0">
                <a:solidFill>
                  <a:schemeClr val="accent3">
                    <a:lumMod val="75000"/>
                  </a:schemeClr>
                </a:solidFill>
              </a:rPr>
              <a:t>tudied Eskimo and Kwakiutl, became </a:t>
            </a: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</a:rPr>
              <a:t>concerned </a:t>
            </a:r>
            <a:r>
              <a:rPr lang="en-US" sz="2300" dirty="0">
                <a:solidFill>
                  <a:schemeClr val="accent3">
                    <a:lumMod val="75000"/>
                  </a:schemeClr>
                </a:solidFill>
              </a:rPr>
              <a:t>with disappearance of Native American </a:t>
            </a: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</a:rPr>
              <a:t>cultures</a:t>
            </a:r>
          </a:p>
          <a:p>
            <a:pPr>
              <a:lnSpc>
                <a:spcPct val="80000"/>
              </a:lnSpc>
            </a:pPr>
            <a:endParaRPr lang="en-US" sz="2300" i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CA" sz="2300" i="1" dirty="0" smtClean="0">
                <a:solidFill>
                  <a:schemeClr val="accent3">
                    <a:lumMod val="75000"/>
                  </a:schemeClr>
                </a:solidFill>
              </a:rPr>
              <a:t>The Limitation of the Comparative Method in Anthropology (1896)  - </a:t>
            </a:r>
            <a:r>
              <a:rPr lang="en-CA" sz="2300" dirty="0" smtClean="0">
                <a:solidFill>
                  <a:schemeClr val="accent3">
                    <a:lumMod val="75000"/>
                  </a:schemeClr>
                </a:solidFill>
              </a:rPr>
              <a:t>anthropologists should spend less time developing theories on insufficient data – should instead collect as much data as </a:t>
            </a:r>
            <a:r>
              <a:rPr lang="en-CA" sz="2300" dirty="0" err="1" smtClean="0">
                <a:solidFill>
                  <a:schemeClr val="accent3">
                    <a:lumMod val="75000"/>
                  </a:schemeClr>
                </a:solidFill>
              </a:rPr>
              <a:t>possibile</a:t>
            </a:r>
            <a:endParaRPr lang="en-US" sz="2300" i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sz="23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</a:rPr>
              <a:t>Also: Concept of cultural relativism</a:t>
            </a:r>
            <a:endParaRPr lang="en-US" sz="23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7" descr="fb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348880"/>
            <a:ext cx="17526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5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C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Psychological Approaches</a:t>
            </a:r>
            <a:b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Focused on relationship between culture and psychology </a:t>
            </a:r>
          </a:p>
          <a:p>
            <a:pPr>
              <a:lnSpc>
                <a:spcPct val="90000"/>
              </a:lnSpc>
            </a:pPr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Comparative, cross-cultural approach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Studied process of enculturation, especially child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development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Ruth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Benedict and Margaret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Mead (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Students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Boas)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Ruth Benedict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1923 - First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woman professor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anthropology</a:t>
            </a:r>
          </a:p>
          <a:p>
            <a:pPr marL="0" indent="0">
              <a:lnSpc>
                <a:spcPct val="80000"/>
              </a:lnSpc>
              <a:buNone/>
            </a:pP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CA" i="1" dirty="0" smtClean="0">
                <a:solidFill>
                  <a:schemeClr val="accent3">
                    <a:lumMod val="75000"/>
                  </a:schemeClr>
                </a:solidFill>
              </a:rPr>
              <a:t>Patterns of Culture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: Each culture characterized by  different personality types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Overgeneralizations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5" descr="benedi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888"/>
            <a:ext cx="162401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Ruth Benedict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Kwakiutl = individualistic, competitive, intemperate, egoistic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Dionysian” (Greek god of excess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8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</a:rPr>
              <a:t>Zu</a:t>
            </a:r>
            <a:r>
              <a:rPr lang="es-MX" sz="2800" dirty="0">
                <a:solidFill>
                  <a:schemeClr val="accent3">
                    <a:lumMod val="75000"/>
                  </a:schemeClr>
                </a:solidFill>
              </a:rPr>
              <a:t>ñ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= control their emotions, value sobriety &amp; inoffensiveness, do not boast, restrained behavior, cooperative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“Apollonian” (Greek god Apollo)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Margaret Mead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Margaret Mead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Studied three societies in New Guinea</a:t>
            </a:r>
          </a:p>
          <a:p>
            <a:pPr>
              <a:lnSpc>
                <a:spcPct val="80000"/>
              </a:lnSpc>
            </a:pP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1928 – </a:t>
            </a:r>
            <a:r>
              <a:rPr lang="en-CA" i="1" dirty="0" smtClean="0">
                <a:solidFill>
                  <a:schemeClr val="accent3">
                    <a:lumMod val="75000"/>
                  </a:schemeClr>
                </a:solidFill>
              </a:rPr>
              <a:t>Coming of Age in Samoa</a:t>
            </a:r>
            <a:br>
              <a:rPr lang="en-CA" i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CA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Recognized differences between cultures in gender differences</a:t>
            </a:r>
          </a:p>
          <a:p>
            <a:pPr lvl="1">
              <a:lnSpc>
                <a:spcPct val="80000"/>
              </a:lnSpc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Gender roles/traits not biological but cultural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5" descr="margaret-mead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8840"/>
            <a:ext cx="1944216" cy="24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C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Functionalism</a:t>
            </a:r>
            <a:b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Every aspect of a culture plays a particular function in maintaining the cultural system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err="1" smtClean="0">
                <a:solidFill>
                  <a:schemeClr val="accent3">
                    <a:lumMod val="75000"/>
                  </a:schemeClr>
                </a:solidFill>
              </a:rPr>
              <a:t>Bronislaw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Malinowski, Arthur Reginald Radcliffe-Brown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Bronislaw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Malinowski (1884 – 1942)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Cultural traits serve the inborn needs of individuals in a society </a:t>
            </a:r>
          </a:p>
          <a:p>
            <a:pPr lvl="1"/>
            <a:r>
              <a:rPr lang="en-CA" dirty="0" err="1" smtClean="0">
                <a:solidFill>
                  <a:schemeClr val="accent3">
                    <a:lumMod val="75000"/>
                  </a:schemeClr>
                </a:solidFill>
              </a:rPr>
              <a:t>Biopsychological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functionalism</a:t>
            </a:r>
          </a:p>
          <a:p>
            <a:pPr lvl="1"/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Two years of fieldwork in Trobriand Islands set the standard for fieldwork</a:t>
            </a:r>
          </a:p>
          <a:p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1922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Argonauts of the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Western Pacific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5" descr="Malinowski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04864"/>
            <a:ext cx="1552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8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Arthur Reginald Radcliffe-Brown </a:t>
            </a:r>
            <a:b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(1881 – 1955)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5904656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Various aspects of social behavior maintain a society’s social structure (rather than meet individual needs)</a:t>
            </a:r>
          </a:p>
          <a:p>
            <a:pPr lvl="1"/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Social structure: total network of existing social relationships in a society</a:t>
            </a:r>
          </a:p>
          <a:p>
            <a:pPr lvl="1"/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Structural Functionalism</a:t>
            </a:r>
          </a:p>
          <a:p>
            <a:pPr lvl="1"/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i="1" dirty="0" smtClean="0">
                <a:solidFill>
                  <a:schemeClr val="accent3">
                    <a:lumMod val="75000"/>
                  </a:schemeClr>
                </a:solidFill>
              </a:rPr>
              <a:t>Structure and Function in Primitive Society –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1952 – societies are integrated and social institutions reinforce each other to contribute to maintenance of society</a:t>
            </a:r>
            <a:b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9" descr="radcliffe-brown-1"/>
          <p:cNvPicPr>
            <a:picLocks noChangeAspect="1" noChangeArrowheads="1"/>
          </p:cNvPicPr>
          <p:nvPr/>
        </p:nvPicPr>
        <p:blipFill>
          <a:blip r:embed="rId2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92896"/>
            <a:ext cx="18542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9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Neo-evolution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Related to early evolutionist views, although less ethnocentric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Anthropological Theory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More than 2,000 societies have been described in anthropological literature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Theoretical orientation: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general attitude about how cultural phenomena are to be explained; influences what aspects of life observer focuses on</a:t>
            </a:r>
          </a:p>
          <a:p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Anthropological ideas at any given time are reflection of the cultural environment of the anthropologists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CA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29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i="1" dirty="0" smtClean="0">
                <a:solidFill>
                  <a:schemeClr val="accent2">
                    <a:lumMod val="75000"/>
                  </a:schemeClr>
                </a:solidFill>
              </a:rPr>
              <a:t>Theoretical Approaches:</a:t>
            </a:r>
            <a:br>
              <a:rPr lang="en-C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Neo-evolution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Leslie White (1900- 1975)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“Basic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Law of Cultural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Evolution”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Culture evolves as the amount of energy harnessed per capita per year is increased, or as the efficiency of the instrumental means of putting the energy to work is increased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5" descr="leslie-a-white-1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04864"/>
            <a:ext cx="138271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0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Julian Steward (1902 – 1972)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Multilineal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Evolution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orked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with the Shoshoni, noted the influence of the environment on culture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Cultures in similar environments were organized similarly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90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Cultures in different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environments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were organized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differently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Founder of cultural ecology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11" descr="jstewar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39008"/>
            <a:ext cx="1250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Steward V White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White:</a:t>
            </a:r>
            <a:b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General Evolution</a:t>
            </a:r>
          </a:p>
          <a:p>
            <a:pPr marL="0" indent="0">
              <a:buNone/>
            </a:pPr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Steward: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Specific evolution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5334000" y="1524000"/>
            <a:ext cx="1295400" cy="1524000"/>
          </a:xfrm>
          <a:prstGeom prst="line">
            <a:avLst/>
          </a:pr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34272" y="5257800"/>
            <a:ext cx="2667000" cy="0"/>
          </a:xfrm>
          <a:prstGeom prst="line">
            <a:avLst/>
          </a:pr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5220072" y="3886200"/>
            <a:ext cx="0" cy="1371600"/>
          </a:xfrm>
          <a:prstGeom prst="line">
            <a:avLst/>
          </a:pr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5829672" y="3886200"/>
            <a:ext cx="0" cy="1371600"/>
          </a:xfrm>
          <a:prstGeom prst="line">
            <a:avLst/>
          </a:pr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6439272" y="3886200"/>
            <a:ext cx="0" cy="1371600"/>
          </a:xfrm>
          <a:prstGeom prst="line">
            <a:avLst/>
          </a:pr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Cultural Ecology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Examines </a:t>
            </a:r>
            <a:r>
              <a:rPr lang="en-CA" dirty="0" err="1" smtClean="0">
                <a:solidFill>
                  <a:schemeClr val="accent3">
                    <a:lumMod val="75000"/>
                  </a:schemeClr>
                </a:solidFill>
              </a:rPr>
              <a:t>eelationship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between  culture and the environment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Steward: explanation for some aspects of cultural variation due to particular environments – &amp; can be tested empirically </a:t>
            </a: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ADDITIONAL THEORETICAL APPROACHES….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Political Economy</a:t>
            </a: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Structuralism</a:t>
            </a: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err="1" smtClean="0">
                <a:solidFill>
                  <a:schemeClr val="accent3">
                    <a:lumMod val="75000"/>
                  </a:schemeClr>
                </a:solidFill>
              </a:rPr>
              <a:t>Ethnoscience</a:t>
            </a: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Feminist Approaches</a:t>
            </a: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Post-modernist Approaches</a:t>
            </a: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Interpretive Approaches</a:t>
            </a: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Sociobiology</a:t>
            </a: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Hypothesis-Testing Orientation</a:t>
            </a:r>
          </a:p>
          <a:p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CA" sz="4000" i="1" dirty="0" smtClean="0">
                <a:solidFill>
                  <a:schemeClr val="accent3">
                    <a:lumMod val="75000"/>
                  </a:schemeClr>
                </a:solidFill>
              </a:rPr>
              <a:t>Read about them in Chapter 14….</a:t>
            </a:r>
            <a:endParaRPr lang="en-US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Major Theoretical Orientations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Unilineal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Evolution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Historical Particularism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Culture &amp; Personality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Functionalism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Cultural Materialism</a:t>
            </a:r>
          </a:p>
          <a:p>
            <a:pPr lvl="1"/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</a:rPr>
              <a:t>Neoevolution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Marxist/Political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Economy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CA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9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Early Evolutionism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Culture develops in a uniform, progressive manner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Each society passes through same series of stages</a:t>
            </a:r>
          </a:p>
          <a:p>
            <a:pPr marL="0" indent="0">
              <a:buNone/>
            </a:pP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Different contemporary societies thought to be at different stages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b="1" u="sng" dirty="0" smtClean="0">
                <a:solidFill>
                  <a:schemeClr val="accent3">
                    <a:lumMod val="75000"/>
                  </a:schemeClr>
                </a:solidFill>
              </a:rPr>
              <a:t>Evolutionism is largely rejected today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 - does not satisfactorily explain cultural variation</a:t>
            </a:r>
          </a:p>
          <a:p>
            <a:endParaRPr lang="en-CA" b="1" u="sng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Edward </a:t>
            </a:r>
            <a:r>
              <a:rPr lang="en-CA" dirty="0" err="1" smtClean="0">
                <a:solidFill>
                  <a:schemeClr val="accent3">
                    <a:lumMod val="75000"/>
                  </a:schemeClr>
                </a:solidFill>
              </a:rPr>
              <a:t>Tylor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and Lewis Henry Morgan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11" descr="T628285A"/>
          <p:cNvPicPr>
            <a:picLocks noChangeAspect="1" noChangeArrowheads="1"/>
          </p:cNvPicPr>
          <p:nvPr/>
        </p:nvPicPr>
        <p:blipFill>
          <a:blip r:embed="rId2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52" y="4365104"/>
            <a:ext cx="159543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l_h_Morgan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568" y="2492896"/>
            <a:ext cx="167640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80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Lewis Henry Morgan (1818 – 1889)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Detailed ethnography of the Iroquois 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i="1" dirty="0" smtClean="0">
                <a:solidFill>
                  <a:schemeClr val="accent3">
                    <a:lumMod val="75000"/>
                  </a:schemeClr>
                </a:solidFill>
              </a:rPr>
              <a:t>Ancient Society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(1877) – seven stages from lower savagery to civilization – based mainly on technological achievement </a:t>
            </a:r>
          </a:p>
          <a:p>
            <a:endParaRPr lang="en-CA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Also: Helped make kinship a central concern in modern anthropology</a:t>
            </a:r>
          </a:p>
        </p:txBody>
      </p:sp>
      <p:pic>
        <p:nvPicPr>
          <p:cNvPr id="5" name="Picture 5" descr="l_h_Morgan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64904"/>
            <a:ext cx="167640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3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Morgan’s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Unilineal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Evolution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 descr="ETHNICAL PERIODS"/>
          <p:cNvPicPr>
            <a:picLocks noChangeAspect="1" noChangeArrowheads="1"/>
          </p:cNvPicPr>
          <p:nvPr/>
        </p:nvPicPr>
        <p:blipFill rotWithShape="1">
          <a:blip r:embed="rId2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" t="10793" r="2232" b="3488"/>
          <a:stretch/>
        </p:blipFill>
        <p:spPr bwMode="auto">
          <a:xfrm>
            <a:off x="2026797" y="1326296"/>
            <a:ext cx="5327526" cy="553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21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Edward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Tylor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(1832 – 1917)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Founding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father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anthropology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1896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 First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professor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anthropology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First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use “</a:t>
            </a:r>
            <a:r>
              <a:rPr lang="en-US" u="sng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ulture” as a synonym for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civilization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All societies pass through three basic stages of development</a:t>
            </a:r>
          </a:p>
          <a:p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11" descr="T628285A"/>
          <p:cNvPicPr>
            <a:picLocks noChangeAspect="1" noChangeArrowheads="1"/>
          </p:cNvPicPr>
          <p:nvPr/>
        </p:nvPicPr>
        <p:blipFill>
          <a:blip r:embed="rId2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00808"/>
            <a:ext cx="159543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l_h_Morgan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568" y="2492896"/>
            <a:ext cx="167640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12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Tylor’s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CA" dirty="0" err="1" smtClean="0">
                <a:solidFill>
                  <a:schemeClr val="accent2">
                    <a:lumMod val="75000"/>
                  </a:schemeClr>
                </a:solidFill>
              </a:rPr>
              <a:t>Unilineal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Evolution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					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Civilization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				  Barbarism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				Savagery</a:t>
            </a:r>
          </a:p>
          <a:p>
            <a:pPr marL="0" indent="0">
              <a:buNone/>
            </a:pP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197553" y="1846289"/>
            <a:ext cx="3505200" cy="3962400"/>
          </a:xfrm>
          <a:prstGeom prst="line">
            <a:avLst/>
          </a:prstGeom>
          <a:noFill/>
          <a:ln w="762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 rot="18698013">
            <a:off x="2417610" y="3152972"/>
            <a:ext cx="253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P R O G R E S </a:t>
            </a: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</a:rPr>
              <a:t>S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08912" cy="45259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“It would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be quite impossible to understand, on the basis of a single evolutionary scheme, what happened to any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particular people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.”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-Franz Boas</a:t>
            </a:r>
            <a:endParaRPr lang="en-US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6382</TotalTime>
  <Words>678</Words>
  <Application>Microsoft Office PowerPoint</Application>
  <PresentationFormat>On-screen Show (4:3)</PresentationFormat>
  <Paragraphs>167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History of  Anthropological Theory</vt:lpstr>
      <vt:lpstr>Anthropological Theory </vt:lpstr>
      <vt:lpstr>Major Theoretical Orientations</vt:lpstr>
      <vt:lpstr>Early Evolutionism</vt:lpstr>
      <vt:lpstr>Lewis Henry Morgan (1818 – 1889)</vt:lpstr>
      <vt:lpstr>Morgan’s Unilineal Evolution</vt:lpstr>
      <vt:lpstr>Edward Tylor (1832 – 1917)</vt:lpstr>
      <vt:lpstr>Tylor’s  Unilineal Evolution</vt:lpstr>
      <vt:lpstr>PowerPoint Presentation</vt:lpstr>
      <vt:lpstr>Historical Particularlism</vt:lpstr>
      <vt:lpstr>Franz Boas (1858 – 1942)</vt:lpstr>
      <vt:lpstr> Psychological Approaches </vt:lpstr>
      <vt:lpstr>Ruth Benedict </vt:lpstr>
      <vt:lpstr>Ruth Benedict  </vt:lpstr>
      <vt:lpstr>Margaret Mead</vt:lpstr>
      <vt:lpstr> Functionalism </vt:lpstr>
      <vt:lpstr>Bronislaw Malinowski (1884 – 1942)</vt:lpstr>
      <vt:lpstr>Arthur Reginald Radcliffe-Brown  (1881 – 1955)</vt:lpstr>
      <vt:lpstr>Neo-evolution</vt:lpstr>
      <vt:lpstr>Theoretical Approaches: Neo-evolution</vt:lpstr>
      <vt:lpstr>Julian Steward (1902 – 1972)</vt:lpstr>
      <vt:lpstr>Steward V White </vt:lpstr>
      <vt:lpstr>Cultural Ecology</vt:lpstr>
      <vt:lpstr>ADDITIONAL THEORETICAL APPROACHES….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Lia’s Story</dc:title>
  <dc:creator>Kate and Luke</dc:creator>
  <cp:lastModifiedBy>Kate and Luke</cp:lastModifiedBy>
  <cp:revision>55</cp:revision>
  <dcterms:created xsi:type="dcterms:W3CDTF">2013-08-30T16:24:33Z</dcterms:created>
  <dcterms:modified xsi:type="dcterms:W3CDTF">2013-10-09T12:30:18Z</dcterms:modified>
</cp:coreProperties>
</file>